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oleObject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41"/>
  </p:notesMasterIdLst>
  <p:sldIdLst>
    <p:sldId id="382" r:id="rId3"/>
    <p:sldId id="340" r:id="rId4"/>
    <p:sldId id="326" r:id="rId5"/>
    <p:sldId id="344" r:id="rId6"/>
    <p:sldId id="488" r:id="rId7"/>
    <p:sldId id="483" r:id="rId8"/>
    <p:sldId id="490" r:id="rId9"/>
    <p:sldId id="489" r:id="rId10"/>
    <p:sldId id="501" r:id="rId11"/>
    <p:sldId id="494" r:id="rId12"/>
    <p:sldId id="502" r:id="rId13"/>
    <p:sldId id="503" r:id="rId14"/>
    <p:sldId id="504" r:id="rId15"/>
    <p:sldId id="491" r:id="rId16"/>
    <p:sldId id="495" r:id="rId17"/>
    <p:sldId id="500" r:id="rId18"/>
    <p:sldId id="496" r:id="rId19"/>
    <p:sldId id="499" r:id="rId20"/>
    <p:sldId id="497" r:id="rId21"/>
    <p:sldId id="498" r:id="rId22"/>
    <p:sldId id="516" r:id="rId23"/>
    <p:sldId id="517" r:id="rId24"/>
    <p:sldId id="519" r:id="rId25"/>
    <p:sldId id="522" r:id="rId26"/>
    <p:sldId id="521" r:id="rId27"/>
    <p:sldId id="355" r:id="rId28"/>
    <p:sldId id="492" r:id="rId29"/>
    <p:sldId id="506" r:id="rId30"/>
    <p:sldId id="509" r:id="rId31"/>
    <p:sldId id="507" r:id="rId32"/>
    <p:sldId id="510" r:id="rId33"/>
    <p:sldId id="511" r:id="rId34"/>
    <p:sldId id="512" r:id="rId35"/>
    <p:sldId id="508" r:id="rId36"/>
    <p:sldId id="514" r:id="rId37"/>
    <p:sldId id="513" r:id="rId38"/>
    <p:sldId id="515" r:id="rId39"/>
    <p:sldId id="505" r:id="rId40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725"/>
    <p:restoredTop sz="88381" autoAdjust="0"/>
  </p:normalViewPr>
  <p:slideViewPr>
    <p:cSldViewPr>
      <p:cViewPr>
        <p:scale>
          <a:sx n="120" d="100"/>
          <a:sy n="120" d="100"/>
        </p:scale>
        <p:origin x="264" y="52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oleObject" Target="../embeddings/oleObject2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oleObject" Target="../embeddings/oleObject3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http://deepdreamgenerator.com/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mailto:http://deepdreamgenerator.com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mailto:http://deepdreamgenerator.com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763000" cy="16002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DATA SCIENCE </a:t>
            </a:r>
            <a:r>
              <a:rPr lang="en-US" sz="9000" smtClean="0"/>
              <a:t/>
            </a:r>
            <a:br>
              <a:rPr lang="en-US" sz="9000" smtClean="0"/>
            </a:br>
            <a:r>
              <a:rPr lang="en-US" sz="5000" smtClean="0"/>
              <a:t>Neural </a:t>
            </a:r>
            <a:r>
              <a:rPr lang="en-US" sz="5000" dirty="0" smtClean="0"/>
              <a:t>Network and SVM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572656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 descr="Screenshot 2015-08-19 12.01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537" y="952500"/>
            <a:ext cx="3776663" cy="2485077"/>
          </a:xfrm>
          <a:prstGeom prst="rect">
            <a:avLst/>
          </a:prstGeom>
        </p:spPr>
      </p:pic>
      <p:pic>
        <p:nvPicPr>
          <p:cNvPr id="7" name="Picture 6" descr="Screenshot 2015-08-19 12.01.5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337" y="2247900"/>
            <a:ext cx="3636830" cy="1409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28345" y="4242137"/>
            <a:ext cx="640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Takes in input and uses an activation function in order to output</a:t>
            </a:r>
            <a:endParaRPr lang="en-US" sz="3000" dirty="0"/>
          </a:p>
        </p:txBody>
      </p:sp>
      <p:grpSp>
        <p:nvGrpSpPr>
          <p:cNvPr id="14" name="Group 26"/>
          <p:cNvGrpSpPr>
            <a:grpSpLocks/>
          </p:cNvGrpSpPr>
          <p:nvPr/>
        </p:nvGrpSpPr>
        <p:grpSpPr bwMode="auto">
          <a:xfrm>
            <a:off x="35953" y="3619500"/>
            <a:ext cx="1752600" cy="1524000"/>
            <a:chOff x="0" y="0"/>
            <a:chExt cx="1280" cy="1280"/>
          </a:xfrm>
        </p:grpSpPr>
        <p:pic>
          <p:nvPicPr>
            <p:cNvPr id="15" name="Picture 2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7" name="Rectangle 25"/>
            <p:cNvSpPr>
              <a:spLocks/>
            </p:cNvSpPr>
            <p:nvPr/>
          </p:nvSpPr>
          <p:spPr bwMode="auto">
            <a:xfrm>
              <a:off x="104" y="264"/>
              <a:ext cx="1095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r>
                <a:rPr lang="en-US" sz="12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A single perception can be like a logistic regression in and of itself!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61937" y="952500"/>
            <a:ext cx="40022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Perceptron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9191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9537" y="2476500"/>
            <a:ext cx="9144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But what is z? A weighted sum on the inputs!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1407504" y="4096162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1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7717972"/>
              </p:ext>
            </p:extLst>
          </p:nvPr>
        </p:nvGraphicFramePr>
        <p:xfrm>
          <a:off x="490537" y="3314700"/>
          <a:ext cx="3124200" cy="1704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Equation" r:id="rId4" imgW="838200" imgH="457200" progId="Equation.3">
                  <p:embed/>
                </p:oleObj>
              </mc:Choice>
              <mc:Fallback>
                <p:oleObj name="Equation" r:id="rId4" imgW="8382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7" y="3314700"/>
                        <a:ext cx="3124200" cy="170475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4500" y="2400300"/>
            <a:ext cx="838200" cy="457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976937" y="3924300"/>
            <a:ext cx="291618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/>
              <a:t>Where w is the </a:t>
            </a:r>
          </a:p>
          <a:p>
            <a:pPr algn="l"/>
            <a:r>
              <a:rPr lang="en-US" sz="3000" dirty="0" smtClean="0"/>
              <a:t>weight on input x</a:t>
            </a:r>
            <a:endParaRPr lang="en-US" sz="3000" dirty="0"/>
          </a:p>
        </p:txBody>
      </p:sp>
      <p:sp>
        <p:nvSpPr>
          <p:cNvPr id="19" name="TextBox 18"/>
          <p:cNvSpPr txBox="1"/>
          <p:nvPr/>
        </p:nvSpPr>
        <p:spPr>
          <a:xfrm>
            <a:off x="261937" y="952500"/>
            <a:ext cx="40022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Perceptron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4778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shot 2015-08-19 12.01.5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937" y="3162300"/>
            <a:ext cx="2850489" cy="1104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pic>
        <p:nvPicPr>
          <p:cNvPr id="6" name="Picture 5" descr="Screenshot 2015-08-19 14.06.09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5291138" cy="3757976"/>
          </a:xfrm>
          <a:prstGeom prst="rect">
            <a:avLst/>
          </a:prstGeom>
        </p:spPr>
      </p:pic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7137" y="2400300"/>
            <a:ext cx="838200" cy="457200"/>
          </a:xfrm>
          <a:prstGeom prst="rect">
            <a:avLst/>
          </a:prstGeom>
        </p:spPr>
      </p:pic>
      <p:graphicFrame>
        <p:nvGraphicFramePr>
          <p:cNvPr id="1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46587"/>
              </p:ext>
            </p:extLst>
          </p:nvPr>
        </p:nvGraphicFramePr>
        <p:xfrm>
          <a:off x="2166937" y="4305300"/>
          <a:ext cx="1524000" cy="831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Equation" r:id="rId7" imgW="838200" imgH="457200" progId="Equation.3">
                  <p:embed/>
                </p:oleObj>
              </mc:Choice>
              <mc:Fallback>
                <p:oleObj name="Equation" r:id="rId7" imgW="8382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37" y="4305300"/>
                        <a:ext cx="1524000" cy="8315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61937" y="952500"/>
            <a:ext cx="40022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Perceptron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612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shot 2015-08-19 12.01.5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937" y="3162300"/>
            <a:ext cx="2850489" cy="1104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pic>
        <p:nvPicPr>
          <p:cNvPr id="6" name="Picture 5" descr="Screenshot 2015-08-19 14.06.09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5291138" cy="3757976"/>
          </a:xfrm>
          <a:prstGeom prst="rect">
            <a:avLst/>
          </a:prstGeom>
        </p:spPr>
      </p:pic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7137" y="2400300"/>
            <a:ext cx="838200" cy="457200"/>
          </a:xfrm>
          <a:prstGeom prst="rect">
            <a:avLst/>
          </a:prstGeom>
        </p:spPr>
      </p:pic>
      <p:graphicFrame>
        <p:nvGraphicFramePr>
          <p:cNvPr id="1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695378"/>
              </p:ext>
            </p:extLst>
          </p:nvPr>
        </p:nvGraphicFramePr>
        <p:xfrm>
          <a:off x="2166937" y="4305300"/>
          <a:ext cx="1524000" cy="831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Equation" r:id="rId7" imgW="838200" imgH="457200" progId="Equation.3">
                  <p:embed/>
                </p:oleObj>
              </mc:Choice>
              <mc:Fallback>
                <p:oleObj name="Equation" r:id="rId7" imgW="8382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37" y="4305300"/>
                        <a:ext cx="1524000" cy="8315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376737" y="1409700"/>
            <a:ext cx="479846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500" dirty="0" smtClean="0"/>
              <a:t>If f(z) if above a threshold, generally </a:t>
            </a:r>
          </a:p>
          <a:p>
            <a:pPr algn="l"/>
            <a:r>
              <a:rPr lang="en-US" sz="2500" dirty="0" smtClean="0"/>
              <a:t>called theta, then the neuron “fires”</a:t>
            </a:r>
            <a:endParaRPr lang="en-US" sz="2500" dirty="0"/>
          </a:p>
        </p:txBody>
      </p:sp>
      <p:sp>
        <p:nvSpPr>
          <p:cNvPr id="11" name="TextBox 10"/>
          <p:cNvSpPr txBox="1"/>
          <p:nvPr/>
        </p:nvSpPr>
        <p:spPr>
          <a:xfrm>
            <a:off x="261937" y="952500"/>
            <a:ext cx="40022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Perceptron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553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5737" y="1028700"/>
            <a:ext cx="845920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smtClean="0"/>
              <a:t>Artificial Neural Networks are </a:t>
            </a:r>
          </a:p>
          <a:p>
            <a:pPr algn="l"/>
            <a:r>
              <a:rPr lang="en-US" dirty="0" smtClean="0"/>
              <a:t>also known as multi layer perceptrons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209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 descr="Screenshot 2015-08-19 13.26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" y="952500"/>
            <a:ext cx="6646108" cy="357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2658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 descr="Screenshot 2015-08-19 13.26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" y="952500"/>
            <a:ext cx="6646108" cy="35746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4337" y="4533900"/>
            <a:ext cx="100540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500" dirty="0" smtClean="0"/>
              <a:t>Input layer</a:t>
            </a:r>
            <a:endParaRPr lang="en-US" sz="1500" dirty="0"/>
          </a:p>
        </p:txBody>
      </p:sp>
      <p:sp>
        <p:nvSpPr>
          <p:cNvPr id="9" name="TextBox 8"/>
          <p:cNvSpPr txBox="1"/>
          <p:nvPr/>
        </p:nvSpPr>
        <p:spPr>
          <a:xfrm>
            <a:off x="2090737" y="4533901"/>
            <a:ext cx="2667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Several hidden layers</a:t>
            </a:r>
            <a:endParaRPr lang="en-US" sz="1500" dirty="0"/>
          </a:p>
        </p:txBody>
      </p:sp>
      <p:sp>
        <p:nvSpPr>
          <p:cNvPr id="10" name="TextBox 9"/>
          <p:cNvSpPr txBox="1"/>
          <p:nvPr/>
        </p:nvSpPr>
        <p:spPr>
          <a:xfrm>
            <a:off x="5443537" y="3467100"/>
            <a:ext cx="118494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/>
              <a:t>Output layer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842387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62137" y="1790700"/>
            <a:ext cx="52320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 how does it learn?!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9675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94347" y="1181100"/>
            <a:ext cx="40475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Back-Propagation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2764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7961" y="1181100"/>
            <a:ext cx="9115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As we train the model we update the sigmoid function weights in order to get the best predictions possible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52537" y="3162300"/>
            <a:ext cx="78994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If an observation goes through the model and is outputted as False when it should have been True,</a:t>
            </a:r>
          </a:p>
          <a:p>
            <a:pPr algn="l"/>
            <a:r>
              <a:rPr lang="en-US" sz="3000" dirty="0" smtClean="0"/>
              <a:t>The logistic functions in the single perceptrons are changed slightly 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729675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Artificial Neural Networks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Support Vector machines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819275" y="11811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3875" y="1181100"/>
            <a:ext cx="11635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77075" y="1181100"/>
            <a:ext cx="133973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9075" y="2247900"/>
            <a:ext cx="457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Online model (updates as you go) </a:t>
            </a:r>
          </a:p>
          <a:p>
            <a:pPr marL="671513" lvl="1" indent="-342900" algn="l">
              <a:buFont typeface="Arial"/>
              <a:buChar char="•"/>
            </a:pPr>
            <a:r>
              <a:rPr lang="en-US" sz="2000" dirty="0" smtClean="0"/>
              <a:t>Doesn’t need to be fit all of the time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Very fast predictions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Can approximate almost any type of function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Can be used in a supervised and unsupervised manner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Super cool</a:t>
            </a:r>
          </a:p>
          <a:p>
            <a:pPr marL="342900" indent="-342900" algn="l">
              <a:buFont typeface="Arial"/>
              <a:buChar char="•"/>
            </a:pP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791075" y="2247900"/>
            <a:ext cx="457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Requires many training samples to be considered good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Hard to describe what is happening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Requires a lot of hardware / computation power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Slow to train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err="1" smtClean="0"/>
              <a:t>Sklearn</a:t>
            </a:r>
            <a:r>
              <a:rPr lang="en-US" sz="2000" dirty="0" smtClean="0"/>
              <a:t> only has unsupervised version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Other versions are difficult to use</a:t>
            </a:r>
          </a:p>
          <a:p>
            <a:pPr marL="342900" indent="-342900" algn="l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29675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9447" y="1181100"/>
            <a:ext cx="8290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The most advanced ANN’s use thousand’s of neurons which is a lot right?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5201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9447" y="1181100"/>
            <a:ext cx="82906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The most advanced ANN’s use thousand’s of neurons which is a lot right?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Sure but my dog has billions…….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5019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9447" y="1181100"/>
            <a:ext cx="82906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hlinkClick r:id="rId3"/>
              </a:rPr>
              <a:t>http://</a:t>
            </a:r>
            <a:r>
              <a:rPr lang="nl-NL" dirty="0" err="1">
                <a:hlinkClick r:id="rId3"/>
              </a:rPr>
              <a:t>deepdreamgenerator.com</a:t>
            </a:r>
            <a:r>
              <a:rPr lang="nl-NL" dirty="0">
                <a:hlinkClick r:id="rId3"/>
              </a:rPr>
              <a:t>/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8100"/>
            <a:ext cx="93472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487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9447" y="1181100"/>
            <a:ext cx="82906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hlinkClick r:id="rId3"/>
              </a:rPr>
              <a:t>http://</a:t>
            </a:r>
            <a:r>
              <a:rPr lang="nl-NL" dirty="0" err="1">
                <a:hlinkClick r:id="rId3"/>
              </a:rPr>
              <a:t>deepdreamgenerator.com</a:t>
            </a:r>
            <a:r>
              <a:rPr lang="nl-NL" dirty="0">
                <a:hlinkClick r:id="rId3"/>
              </a:rPr>
              <a:t>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0537" y="2247900"/>
            <a:ext cx="78057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Google uses a supervised neural network to recognize content in photos.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7006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9447" y="1181100"/>
            <a:ext cx="82906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NL" dirty="0">
                <a:hlinkClick r:id="rId3"/>
              </a:rPr>
              <a:t>http://</a:t>
            </a:r>
            <a:r>
              <a:rPr lang="nl-NL" dirty="0" err="1">
                <a:hlinkClick r:id="rId3"/>
              </a:rPr>
              <a:t>deepdreamgenerator.com</a:t>
            </a:r>
            <a:r>
              <a:rPr lang="nl-NL" dirty="0">
                <a:hlinkClick r:id="rId3"/>
              </a:rPr>
              <a:t>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0537" y="2247900"/>
            <a:ext cx="78057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Turns out if you input an image you can ask the neural network to try and “re-create” the image as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52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695700"/>
            <a:ext cx="8829674" cy="12192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Support Vector Machines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SUPPORT VECTOR MACHINES</a:t>
            </a:r>
          </a:p>
          <a:p>
            <a:pPr marL="0" indent="0"/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6256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8137" y="1181100"/>
            <a:ext cx="8839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Constructs a </a:t>
            </a:r>
            <a:r>
              <a:rPr lang="en-US" dirty="0" err="1" smtClean="0"/>
              <a:t>hyperplane</a:t>
            </a:r>
            <a:r>
              <a:rPr lang="en-US" dirty="0" smtClean="0"/>
              <a:t> to separate classes in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2093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137" y="952500"/>
            <a:ext cx="410171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570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137" y="952500"/>
            <a:ext cx="4101717" cy="441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1937" y="1333500"/>
            <a:ext cx="198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We want to maximize </a:t>
            </a:r>
          </a:p>
          <a:p>
            <a:r>
              <a:rPr lang="en-US" sz="2500" dirty="0" smtClean="0"/>
              <a:t>the width of the margin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7807122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Artificial Neural Networks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ARTIFICAL NEURAL NETWORKS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90537" y="1257300"/>
            <a:ext cx="46940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What if there is no easy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70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90537" y="1257300"/>
            <a:ext cx="46940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/>
              <a:t>What if there is no easy </a:t>
            </a:r>
            <a:r>
              <a:rPr lang="en-US" dirty="0" err="1" smtClean="0"/>
              <a:t>hyperplane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14681" y="3619500"/>
            <a:ext cx="525015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Walk with me on this, </a:t>
            </a:r>
          </a:p>
          <a:p>
            <a:pPr algn="l"/>
            <a:r>
              <a:rPr lang="en-US" dirty="0" smtClean="0"/>
              <a:t>a mathematical journey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000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37" y="952500"/>
            <a:ext cx="5397500" cy="416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374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" y="952500"/>
            <a:ext cx="5397500" cy="41674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48338" y="1428894"/>
            <a:ext cx="327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Pretty much no </a:t>
            </a:r>
            <a:r>
              <a:rPr lang="en-US" sz="3000" dirty="0" err="1" smtClean="0"/>
              <a:t>hyperplane</a:t>
            </a:r>
            <a:endParaRPr lang="en-US" sz="3000" dirty="0" smtClean="0"/>
          </a:p>
          <a:p>
            <a:pPr algn="l"/>
            <a:r>
              <a:rPr lang="en-US" sz="3000" dirty="0" smtClean="0"/>
              <a:t> will separate this out, but what if we could add a third dimension?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003619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42937" y="1257300"/>
            <a:ext cx="830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Q. OK fine, but what if I have 100 predictors? How many dimensions should I project into?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642937" y="3086100"/>
            <a:ext cx="830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A.  An arbitrary amount, possible infinite..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9076570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42937" y="1257300"/>
            <a:ext cx="830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Q. OK fine, but what if I have 100 predictors? How many dimensions should I project into?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642937" y="3086100"/>
            <a:ext cx="830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A.  An arbitrary amount, possible infinite..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2700337" y="4152900"/>
            <a:ext cx="60833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 but this can take time..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290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47737" y="1257300"/>
            <a:ext cx="28007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Kernel Trick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33737" y="3390900"/>
            <a:ext cx="58281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We assume a certain shape of the data and the kernel trick saves us MASSIVE computation time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637022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47737" y="1257300"/>
            <a:ext cx="28007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Kernel Trick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1537" y="2628900"/>
            <a:ext cx="834279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/>
              <a:t>Example:</a:t>
            </a:r>
          </a:p>
          <a:p>
            <a:pPr algn="l"/>
            <a:endParaRPr lang="en-US" sz="3000" dirty="0" smtClean="0"/>
          </a:p>
          <a:p>
            <a:pPr algn="l"/>
            <a:r>
              <a:rPr lang="en-US" sz="3000" dirty="0" smtClean="0"/>
              <a:t>Linear       ( assumes a linear </a:t>
            </a:r>
            <a:r>
              <a:rPr lang="en-US" sz="3000" dirty="0"/>
              <a:t>boundary</a:t>
            </a:r>
            <a:r>
              <a:rPr lang="en-US" sz="3000" dirty="0" smtClean="0"/>
              <a:t>)</a:t>
            </a:r>
          </a:p>
          <a:p>
            <a:pPr algn="l"/>
            <a:r>
              <a:rPr lang="en-US" sz="3000" dirty="0" smtClean="0"/>
              <a:t>Poly          ( assumes a curved </a:t>
            </a:r>
            <a:r>
              <a:rPr lang="en-US" sz="3000" dirty="0"/>
              <a:t>boundary</a:t>
            </a:r>
            <a:r>
              <a:rPr lang="en-US" sz="3000" dirty="0" smtClean="0"/>
              <a:t>)</a:t>
            </a:r>
          </a:p>
          <a:p>
            <a:pPr algn="l"/>
            <a:r>
              <a:rPr lang="en-US" sz="3000" dirty="0" smtClean="0"/>
              <a:t>Gaussian   ( assumes a spherical boundary)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5891560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Support Vector Machines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819275" y="11811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3875" y="1181100"/>
            <a:ext cx="11635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77075" y="1181100"/>
            <a:ext cx="133973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9075" y="2247900"/>
            <a:ext cx="457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Very fast training and predicting with kernel trick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Built on solid mathematical foundation (unlike ANN)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Very common and in </a:t>
            </a:r>
            <a:r>
              <a:rPr lang="en-US" sz="2000" dirty="0" err="1" smtClean="0"/>
              <a:t>sklearn</a:t>
            </a:r>
            <a:endParaRPr lang="en-US" sz="2000" dirty="0" smtClean="0"/>
          </a:p>
          <a:p>
            <a:pPr marL="342900" indent="-342900" algn="l">
              <a:buFont typeface="Arial"/>
              <a:buChar char="•"/>
            </a:pP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791075" y="2247900"/>
            <a:ext cx="457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A lot of “guess work” with kernels</a:t>
            </a:r>
          </a:p>
          <a:p>
            <a:pPr marL="342900" indent="-342900" algn="l">
              <a:buFont typeface="Arial"/>
              <a:buChar char="•"/>
            </a:pPr>
            <a:r>
              <a:rPr lang="en-US" sz="2000" dirty="0" smtClean="0"/>
              <a:t>Hard to grasp math behind it (ok if you accept the black box)</a:t>
            </a:r>
          </a:p>
          <a:p>
            <a:pPr marL="342900" indent="-342900" algn="l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99307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Artificial neural network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337" y="1485900"/>
            <a:ext cx="605518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Artificial Neural Networks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90737" y="2781300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A computational system </a:t>
            </a:r>
          </a:p>
          <a:p>
            <a:pPr algn="l"/>
            <a:r>
              <a:rPr lang="en-US" sz="3000" dirty="0" smtClean="0"/>
              <a:t>comprised of layers and each layer </a:t>
            </a:r>
          </a:p>
          <a:p>
            <a:pPr algn="l"/>
            <a:r>
              <a:rPr lang="en-US" sz="3000" dirty="0" smtClean="0"/>
              <a:t>is built of interconnected perceptrons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035187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network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337" y="1485900"/>
            <a:ext cx="605518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Artificial Neural Networks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90737" y="2781300"/>
            <a:ext cx="7086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Built to model the animal nervous system</a:t>
            </a:r>
          </a:p>
        </p:txBody>
      </p:sp>
    </p:spTree>
    <p:extLst>
      <p:ext uri="{BB962C8B-B14F-4D97-AF65-F5344CB8AC3E}">
        <p14:creationId xmlns:p14="http://schemas.microsoft.com/office/powerpoint/2010/main" val="41728727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network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" y="952500"/>
            <a:ext cx="4820093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828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network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937" y="2770774"/>
            <a:ext cx="5271777" cy="23833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37" y="952500"/>
            <a:ext cx="4820093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399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network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337" y="1485900"/>
            <a:ext cx="605518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Artificial Neural Networks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90737" y="2781300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A computational system </a:t>
            </a:r>
          </a:p>
          <a:p>
            <a:pPr algn="l"/>
            <a:r>
              <a:rPr lang="en-US" sz="3000" dirty="0" smtClean="0"/>
              <a:t>comprised of layers and each layer </a:t>
            </a:r>
          </a:p>
          <a:p>
            <a:pPr algn="l"/>
            <a:r>
              <a:rPr lang="en-US" sz="3000" dirty="0" smtClean="0"/>
              <a:t>is built of interconnected perceptrons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728727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Artificial neural </a:t>
            </a:r>
            <a:r>
              <a:rPr lang="en-US" dirty="0" smtClean="0"/>
              <a:t>network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09737" y="2247900"/>
            <a:ext cx="56510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28345" y="4242137"/>
            <a:ext cx="640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/>
              <a:t>Takes in input and uses an activation function in order to output</a:t>
            </a:r>
            <a:endParaRPr lang="en-US" sz="3000" dirty="0"/>
          </a:p>
        </p:txBody>
      </p:sp>
      <p:sp>
        <p:nvSpPr>
          <p:cNvPr id="14" name="TextBox 13"/>
          <p:cNvSpPr txBox="1"/>
          <p:nvPr/>
        </p:nvSpPr>
        <p:spPr>
          <a:xfrm>
            <a:off x="261937" y="952500"/>
            <a:ext cx="40022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Perceptron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03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12298</TotalTime>
  <Pages>0</Pages>
  <Words>778</Words>
  <Characters>0</Characters>
  <Application>Microsoft Macintosh PowerPoint</Application>
  <PresentationFormat>Custom</PresentationFormat>
  <Lines>0</Lines>
  <Paragraphs>202</Paragraphs>
  <Slides>38</Slides>
  <Notes>38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2" baseType="lpstr">
      <vt:lpstr>Arial</vt:lpstr>
      <vt:lpstr>ArialMT</vt:lpstr>
      <vt:lpstr>Calibri</vt:lpstr>
      <vt:lpstr>Gill Sans</vt:lpstr>
      <vt:lpstr>Lucida Grande</vt:lpstr>
      <vt:lpstr>ＭＳ Ｐゴシック</vt:lpstr>
      <vt:lpstr>News706 BT</vt:lpstr>
      <vt:lpstr>PFDinTextCompPro-Bold</vt:lpstr>
      <vt:lpstr>Wingdings</vt:lpstr>
      <vt:lpstr>ヒラギノ角ゴ ProN W3</vt:lpstr>
      <vt:lpstr>ヒラギノ角ゴ ProN W6</vt:lpstr>
      <vt:lpstr>GA_Instructor_Template_Deck</vt:lpstr>
      <vt:lpstr>Agenda</vt:lpstr>
      <vt:lpstr>Equation</vt:lpstr>
      <vt:lpstr>DATA SCIENCE  Neural Network and SVM</vt:lpstr>
      <vt:lpstr>  I. Artificial Neural Networks  iI. Support Vector machines </vt:lpstr>
      <vt:lpstr>I. Artificial Neural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Support Vector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1069</cp:revision>
  <dcterms:modified xsi:type="dcterms:W3CDTF">2016-05-26T17:55:19Z</dcterms:modified>
</cp:coreProperties>
</file>